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9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135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732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1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20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552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7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586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8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161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1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19BD6-96EA-4473-9019-2D66B72B47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31986-757E-46B0-8A12-17D41240A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03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дошкольного образования Муниципального автономного общеобразовательного учреждения Каменской средней общеобразовательной школы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916832"/>
            <a:ext cx="6768752" cy="3528392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ПРЕЗЕНТАЦИЯ АДАПТИРОВАННОЙ ОСНОВНОЙ ОБРАЗОВАТЕЛЬНОЙ ПРОГРАММЫ ДЛЯ ДЕТЕЙ С ЗАДЕРЖКОЙ ПСИХИЧЕСКОГО РАЗВИТИЯ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960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835696" y="1952836"/>
            <a:ext cx="5472608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pPr algn="ctr"/>
            <a:r>
              <a:rPr lang="ru-RU" b="1" dirty="0"/>
              <a:t>ВЗАИМОДЕЙСТВИЕ </a:t>
            </a:r>
            <a:endParaRPr lang="ru-RU" b="1" dirty="0" smtClean="0"/>
          </a:p>
          <a:p>
            <a:pPr algn="ctr"/>
            <a:r>
              <a:rPr lang="ru-RU" b="1" dirty="0" smtClean="0"/>
              <a:t>ВЗРОСЛЫХ </a:t>
            </a:r>
            <a:r>
              <a:rPr lang="ru-RU" b="1" dirty="0"/>
              <a:t>С ДЕТЬМИ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76672"/>
            <a:ext cx="3816424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условия для развития у детей эмоционально-личностного, ситуативно-делового,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внеситуативно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-познавательного и предпосылок для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внеситуативно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-личностного общения.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476672"/>
            <a:ext cx="374441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сопереживает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ребенку в радости и огорчениях, оказывает поддержку при затруднениях, участвует в его играх и занятиях.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933056"/>
            <a:ext cx="360040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старается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избегать запретов и наказаний, предупреждает возникновение у ребенка эмоционального дискомфорта, исключая крик, громкую речь, резкие движения.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4087878"/>
            <a:ext cx="3960440" cy="997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строит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общение с ребенком с ориентацией на достоинства и индивидуальные особенности ребенка, его характер, привычки, интересы, предпочтения.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5376048"/>
            <a:ext cx="5616624" cy="789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выступает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роли партнера, поддерживая и развивая мотивацию ребенка. 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131840" y="3068960"/>
            <a:ext cx="576064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9" idx="0"/>
          </p:cNvCxnSpPr>
          <p:nvPr/>
        </p:nvCxnSpPr>
        <p:spPr>
          <a:xfrm>
            <a:off x="4535996" y="2891772"/>
            <a:ext cx="36004" cy="24842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3131840" y="1628800"/>
            <a:ext cx="216024" cy="3240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5724128" y="1700808"/>
            <a:ext cx="360040" cy="2520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508104" y="3176972"/>
            <a:ext cx="396044" cy="9109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451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араллелограмм 3"/>
          <p:cNvSpPr/>
          <p:nvPr/>
        </p:nvSpPr>
        <p:spPr>
          <a:xfrm>
            <a:off x="899592" y="476672"/>
            <a:ext cx="7704856" cy="108012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pPr algn="ctr"/>
            <a:r>
              <a:rPr lang="ru-RU" b="1" dirty="0"/>
              <a:t>НАПРАВЛЕНИЯ ВЗАИМОДЕЙСТВИЯ С СЕМЬЕЙ 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467544" y="2276872"/>
            <a:ext cx="2088232" cy="1980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Оказание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социально-правовой поддержки семьям воспитанников </a:t>
            </a:r>
          </a:p>
        </p:txBody>
      </p:sp>
      <p:sp>
        <p:nvSpPr>
          <p:cNvPr id="6" name="Овал 5"/>
          <p:cNvSpPr/>
          <p:nvPr/>
        </p:nvSpPr>
        <p:spPr>
          <a:xfrm>
            <a:off x="2933818" y="2276872"/>
            <a:ext cx="1944216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Просветительско-разъяснительная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работа с родителями до начала посещения ребенком группы </a:t>
            </a:r>
          </a:p>
        </p:txBody>
      </p:sp>
      <p:sp>
        <p:nvSpPr>
          <p:cNvPr id="7" name="Овал 6"/>
          <p:cNvSpPr/>
          <p:nvPr/>
        </p:nvSpPr>
        <p:spPr>
          <a:xfrm>
            <a:off x="5292080" y="2024844"/>
            <a:ext cx="1872208" cy="2340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Оказание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психолого-педагогической поддержки семьям детей с ЗПР </a:t>
            </a:r>
          </a:p>
        </p:txBody>
      </p:sp>
      <p:sp>
        <p:nvSpPr>
          <p:cNvPr id="8" name="Овал 7"/>
          <p:cNvSpPr/>
          <p:nvPr/>
        </p:nvSpPr>
        <p:spPr>
          <a:xfrm>
            <a:off x="7452320" y="2024844"/>
            <a:ext cx="1440160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Психолого-профилактическая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работа с семьями «группы риска»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653136"/>
            <a:ext cx="336637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Психолого-педагогическое консультирование по заявкам родителей. 2.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Психокоррекционная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работа в проблемных ситуациях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52020" y="4797152"/>
            <a:ext cx="3636404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Пропаганда психолого-педагогических и специальных знаний. 2. Обучение элементарным методам и приемам коррекционной помощи детям в условиях семьи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691680" y="1556792"/>
            <a:ext cx="36004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" idx="0"/>
          </p:cNvCxnSpPr>
          <p:nvPr/>
        </p:nvCxnSpPr>
        <p:spPr>
          <a:xfrm flipH="1">
            <a:off x="3905926" y="1556792"/>
            <a:ext cx="108012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408204" y="1556792"/>
            <a:ext cx="0" cy="4680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956376" y="1556792"/>
            <a:ext cx="288032" cy="4680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339752" y="4041068"/>
            <a:ext cx="792088" cy="6120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408204" y="4365104"/>
            <a:ext cx="9001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804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000" b="1" dirty="0"/>
              <a:t>ФОРМЫ ОРГАНИЗАЦИИ ПСИХОЛОГО-ПЕДАГОГИЧЕСКОЙ ПОМОЩИ СЕМЬЕ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844824"/>
            <a:ext cx="403244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Новые (внедряемые в ОО) формы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Совместные и семейные проекты различной направленности Опосредованное интернет-общение </a:t>
            </a: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76056" y="1700808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наглядного информационного обеспечения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Информационные стенды и тематические выставки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Выставки детских работ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Открытые занятия специалистов и воспитателей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3948900"/>
            <a:ext cx="4176464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Коллективные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формы взаимодействия Общие родительские собрания Групповые родительские собрания «День открытых дверей» Тематические занятия «Семейного клуба» Проведение детских праздников и досугов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048" y="3861048"/>
            <a:ext cx="3668211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Индивидуальные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формы работы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Анкетирование и опросы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Беседы и консультации специалистов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Родительский час </a:t>
            </a:r>
          </a:p>
        </p:txBody>
      </p:sp>
    </p:spTree>
    <p:extLst>
      <p:ext uri="{BB962C8B-B14F-4D97-AF65-F5344CB8AC3E}">
        <p14:creationId xmlns:p14="http://schemas.microsoft.com/office/powerpoint/2010/main" val="3605740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образовательной деятельности по профессиональной коррекции нарушений развития детей: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  <a:p>
            <a:endParaRPr lang="ru-RU" b="0" i="0" u="none" strike="noStrike" baseline="0" dirty="0" smtClean="0"/>
          </a:p>
          <a:p>
            <a:r>
              <a:rPr lang="ru-RU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особых образовательных потребностей детей с ЗПР, обусловленных недостатками в их физическом и (или) психическом развитии, индивидуально-типологических особенностей познавательной деятельности, эмоционально-волевой и личностной сфер; </a:t>
            </a:r>
          </a:p>
          <a:p>
            <a:r>
              <a:rPr lang="ru-RU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проектирование 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реализация содержания коррекционно-развивающей работы в соответствии с особыми образовательными потребностями ребенка; </a:t>
            </a:r>
          </a:p>
          <a:p>
            <a:r>
              <a:rPr lang="ru-RU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преодоление трудностей в освоении общеобразовательной и коррекционной программ, создание психолого-педагогических условий для более успешного их освоения. </a:t>
            </a:r>
          </a:p>
          <a:p>
            <a:r>
              <a:rPr lang="ru-RU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функционального базиса, обеспечивающего успешность когнитивной деятельности ребенка за счет совершенствования сенсорно-перцептивной, аналитико-синтетической деятельности, стимуляции познавательной активности; </a:t>
            </a:r>
          </a:p>
          <a:p>
            <a:r>
              <a:rPr lang="ru-RU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целенаправленное 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преодоление недостатков и развитие высших психических функций и речи; </a:t>
            </a:r>
          </a:p>
          <a:p>
            <a:r>
              <a:rPr lang="ru-RU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целенаправленная 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коррекция недостатков и трудностей в овладении различными видами деятельности (предметной, игровой, продуктивной) и формирование их структурных компонентов: мотивационного, целевого, ориентировочного, </a:t>
            </a:r>
            <a:r>
              <a:rPr lang="ru-RU" sz="35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операционального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регуляционного, оценочного; </a:t>
            </a:r>
          </a:p>
          <a:p>
            <a:r>
              <a:rPr lang="ru-RU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условий для достижения детьми целевых ориентиров дошкольного образования на завершающих его этапах; </a:t>
            </a:r>
          </a:p>
          <a:p>
            <a:r>
              <a:rPr lang="ru-RU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выработка 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рекомендаций относительно дальнейших индивидуальных образовательных маршрутов с учетом индивидуальных особенностей развития и темпа овладения содержанием образования; </a:t>
            </a:r>
          </a:p>
          <a:p>
            <a:r>
              <a:rPr lang="ru-RU" sz="3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осуществление 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индивидуально ориентированного психолого-педагогического сопровождения с учетом особенностей психофизического развития и индивидуальных возможностей детей в соответствии с рекомендациями ПМПК (комиссии) и </a:t>
            </a:r>
            <a:r>
              <a:rPr lang="ru-RU" sz="35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ППк</a:t>
            </a:r>
            <a:r>
              <a:rPr lang="ru-RU" sz="35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(консилиума).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396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Психолого- педагогические условия, обеспечивающих развитие ребёнка с задержкой психического развития</a:t>
            </a:r>
            <a:endParaRPr lang="ru-RU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2200" dirty="0">
                <a:solidFill>
                  <a:srgbClr val="7030A0"/>
                </a:solidFill>
              </a:rPr>
              <a:t>1. Личностно-порождающее взаимодействие взрослых с детьми.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rgbClr val="7030A0"/>
                </a:solidFill>
              </a:rPr>
              <a:t>2</a:t>
            </a:r>
            <a:r>
              <a:rPr lang="ru-RU" sz="2200" dirty="0">
                <a:solidFill>
                  <a:srgbClr val="7030A0"/>
                </a:solidFill>
              </a:rPr>
              <a:t>. Ориентированность педагогической оценки на относительные показатели детской успешности ребенка с ЗПР, то есть сравнение нынешних и предыдущих достижений ребенка, (</a:t>
            </a:r>
            <a:r>
              <a:rPr lang="ru-RU" sz="2200" i="1" dirty="0">
                <a:solidFill>
                  <a:srgbClr val="7030A0"/>
                </a:solidFill>
              </a:rPr>
              <a:t>но не сравнение с достижениями других детей)</a:t>
            </a:r>
            <a:r>
              <a:rPr lang="ru-RU" sz="2200" dirty="0">
                <a:solidFill>
                  <a:srgbClr val="7030A0"/>
                </a:solidFill>
              </a:rPr>
              <a:t>, стимулирование самооценки.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rgbClr val="7030A0"/>
                </a:solidFill>
              </a:rPr>
              <a:t>3</a:t>
            </a:r>
            <a:r>
              <a:rPr lang="ru-RU" sz="2200" dirty="0">
                <a:solidFill>
                  <a:srgbClr val="7030A0"/>
                </a:solidFill>
              </a:rPr>
              <a:t>. Формирование игры как важнейшего фактора развития ребенка с ЗПР.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rgbClr val="7030A0"/>
                </a:solidFill>
              </a:rPr>
              <a:t>4</a:t>
            </a:r>
            <a:r>
              <a:rPr lang="ru-RU" sz="2200" dirty="0">
                <a:solidFill>
                  <a:srgbClr val="7030A0"/>
                </a:solidFill>
              </a:rPr>
              <a:t>. Создание развивающей образовательной среды, способствующей физическому, социально-коммуникативному, познавательному, речевому, художественно-эстетическому развитию ребенка с ЗПР и сохранению его индивидуальности.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rgbClr val="7030A0"/>
                </a:solidFill>
              </a:rPr>
              <a:t>5</a:t>
            </a:r>
            <a:r>
              <a:rPr lang="ru-RU" sz="2200" dirty="0">
                <a:solidFill>
                  <a:srgbClr val="7030A0"/>
                </a:solidFill>
              </a:rPr>
              <a:t>. Сбалансированность репродуктивной (воспроизводящей готовый образец) и продуктивной (производящей субъективно новый продукт) деятельности.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rgbClr val="7030A0"/>
                </a:solidFill>
              </a:rPr>
              <a:t>6</a:t>
            </a:r>
            <a:r>
              <a:rPr lang="ru-RU" sz="2200" dirty="0">
                <a:solidFill>
                  <a:srgbClr val="7030A0"/>
                </a:solidFill>
              </a:rPr>
              <a:t>. Участие семьи как необходимое условие для полноценного развития ребенка с ЗПР.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rgbClr val="7030A0"/>
                </a:solidFill>
              </a:rPr>
              <a:t>7</a:t>
            </a:r>
            <a:r>
              <a:rPr lang="ru-RU" sz="2200" dirty="0">
                <a:solidFill>
                  <a:srgbClr val="7030A0"/>
                </a:solidFill>
              </a:rPr>
              <a:t>. Профессиональное развитие педагогов, направленное на развитие профессиональных компетентностей, овладения новыми технологиями.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rgbClr val="7030A0"/>
                </a:solidFill>
              </a:rPr>
              <a:t>8</a:t>
            </a:r>
            <a:r>
              <a:rPr lang="ru-RU" sz="2200" dirty="0">
                <a:solidFill>
                  <a:srgbClr val="7030A0"/>
                </a:solidFill>
              </a:rPr>
              <a:t>. Составление индивидуального образовательного маршрута. </a:t>
            </a:r>
          </a:p>
        </p:txBody>
      </p:sp>
    </p:spTree>
    <p:extLst>
      <p:ext uri="{BB962C8B-B14F-4D97-AF65-F5344CB8AC3E}">
        <p14:creationId xmlns:p14="http://schemas.microsoft.com/office/powerpoint/2010/main" val="4039422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СРЕДА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 ДО МАОУ Каменской СОШ: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</a:rPr>
              <a:t>•</a:t>
            </a:r>
            <a:r>
              <a:rPr lang="ru-RU" dirty="0">
                <a:solidFill>
                  <a:srgbClr val="7030A0"/>
                </a:solidFill>
              </a:rPr>
              <a:t>содержательно-насыщенная 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• трансформируемая 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• полифункциональная 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• вариативная 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• доступная 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• безопасная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016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4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548680"/>
            <a:ext cx="748883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АООП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для детей с ЗПР разработана в соответствии с Федеральным законом от 29.12.2012 № 273-ФЗ "Об образовании в Российской Федерации", федеральным государственным образовательным стандартом дошкольного образования (Приказ Министерства образования и науки РФ от 17 октября 2013 г. №1155)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1772816"/>
            <a:ext cx="741682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 ДО МАОУ Каменской СОШ скорректировало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АООП, на основе примерной адаптированной основной образовательной программы дошкольного образования детей с задержкой психического развития, одобренной решением федерального учебно-методического объединения по общему образованию 7 декабря 2017 г., протокол № 6/17.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3068960"/>
            <a:ext cx="741682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включает в себя совокупность образовательных областей, которые обеспечивают разностороннее развитие детей с учетом их возрастных и индивидуальных особенностей на основе индивидуального подхода к дошкольникам и специфичных для детей дошкольного возраста видов деятельности.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4276323"/>
            <a:ext cx="748883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АООП в соответствии с требованиями Стандарта включает три основных раздела – целевой, содержательный и организационный.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5373216"/>
            <a:ext cx="741682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реализуется в общеразвивающих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группах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880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•</a:t>
            </a:r>
            <a:r>
              <a:rPr lang="ru-RU" b="1" dirty="0">
                <a:solidFill>
                  <a:srgbClr val="7030A0"/>
                </a:solidFill>
              </a:rPr>
              <a:t>пояснительную записку, в которой представлены психолого-педагогическая характеристика и особые образовательные потребности детей раннего и дошкольного возраста с ЗПР;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•цели, задачи, принципы и подходы к формированию АООП и механизмы ее адаптации;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•структурные компоненты программы, алгоритм формирования содержания образовательной деятельности;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•целевые ориентиры АООП и планируемые результаты ее освоения,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•механизмы оценивания результатов коррекционно-образовательной деятельности педагогов.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62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Содержательный раздел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•</a:t>
            </a:r>
            <a:r>
              <a:rPr lang="ru-RU" b="1" dirty="0">
                <a:solidFill>
                  <a:srgbClr val="7030A0"/>
                </a:solidFill>
              </a:rPr>
              <a:t>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•содержание образовательной деятельности по профессиональной коррекции нарушений развития детей с </a:t>
            </a:r>
            <a:r>
              <a:rPr lang="ru-RU" b="1" dirty="0" smtClean="0">
                <a:solidFill>
                  <a:srgbClr val="7030A0"/>
                </a:solidFill>
              </a:rPr>
              <a:t>ЗПР 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Организационный раздел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особенности развивающей предметно-пространственной среды;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•кадровые условия реализации Программы;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•материально-техническое и методическое обеспечение;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•финансовые условия реализации;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•планирование образовательной деятельности;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•организацию жизни и деятельности детей,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•режим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дня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663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sz="33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 термином «задержка психического развития» понимаются синдромы отставания развития психики в целом или отдельных ее функций (моторных, сенсорных, речевых, эмоционально-волевых), замедление темпа реализации закодированных в генотипе возможностей. Это понятие употребляется по отношению к детям со слабо выраженной органической или функциональной недостаточностью центральной нервной системы (ЦНС). У рассматриваемой категории детей нет специфических нарушений слуха, зрения, опорно-двигательного аппарата, речи. Они не являются умственно </a:t>
            </a:r>
            <a:r>
              <a:rPr lang="ru-RU" sz="3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отсталыми</a:t>
            </a:r>
            <a:endParaRPr lang="ru-RU" sz="33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89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endParaRPr lang="ru-RU" dirty="0"/>
          </a:p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Целью реализации АООП является 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обеспечение условий для дошкольного образования детей с задержкой психического развития с учетом их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индивидуально-типологических особенностей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особых образовательных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потребностей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989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АООП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создание благоприятных условий для всестороннего развития и образования детей с ЗПР в соответствии с их возрастными, индивидуально-типологическими особенностями и особыми образовательными потребностями; амплификации образовательных воздействий; 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создание оптимальных условий для охраны и укрепления физического и психического здоровья детей с ЗПР; 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обеспечение психолого-педагогических условий для развития способностей и личностного потенциала каждого ребенка как субъекта отношений с другими детьми, взрослыми и окружающим миром; 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целенаправленное комплексное психолого-педагогическое сопровождение ребенка с ЗПР и квалифицированная коррекция недостатков в развитии; 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выстраивание индивидуального коррекционно-образовательного маршрута на основе изучения особенностей развития ребенка, его потенциальных возможностей и способностей; • взаимодействие с семьей для обеспечения полноценного развития детей с ЗПР; оказание консультативной и методической помощи родителям в вопросах коррекционно-развивающего обучения и воспитания детей с ЗПР; 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обеспечение необходимых санитарно-гигиенических условий, проектирование специальной предметно-пространственной развивающей среды, создание атмосферы психологического 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комфорта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112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Условия реализации АООП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направленность воспитания и обучения, способствующая как общему развитию ребенка, так и компенсации индивидуальных недостатков развития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образовательного процесса с учетом особых образовательных потребностей ребенка с ЗПР, выявленных в процессе специального психолого-педагогического изучения особенностей развития ребенка, его компетенций; </a:t>
            </a:r>
            <a:endParaRPr lang="ru-RU" sz="1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создание особой образовательной среды и психологического микроклимата в группе с учетом особенностей здоровья ребенка и функционального состояния его нервной системы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преемственность в работе специалистов дошкольной образовательной организации (учителя-логопеда, педагога-психолога, воспитателя, музыкального руководителя, инструктора по физической культуре); </a:t>
            </a:r>
            <a:endParaRPr lang="ru-RU" sz="1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с ПМПК и сторонними организациями (медицинскими, образовательными, общественными, социальными) для повышения эффективности реализации задач АООП; </a:t>
            </a:r>
            <a:endParaRPr lang="ru-RU" sz="1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установление продуктивного взаимодействия семьи и дошкольной образовательной организации, активизация ресурсов семьи; комплексное сопровождение семьи ребенка с ЗПР командой специалистов; </a:t>
            </a:r>
          </a:p>
        </p:txBody>
      </p:sp>
    </p:spTree>
    <p:extLst>
      <p:ext uri="{BB962C8B-B14F-4D97-AF65-F5344CB8AC3E}">
        <p14:creationId xmlns:p14="http://schemas.microsoft.com/office/powerpoint/2010/main" val="21247464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1275</Words>
  <Application>Microsoft Office PowerPoint</Application>
  <PresentationFormat>Экран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Структурное подразделение дошкольного образования Муниципального автономного общеобразовательного учреждения Каменской средней общеобразовательной школы</vt:lpstr>
      <vt:lpstr>Презентация PowerPoint</vt:lpstr>
      <vt:lpstr>Целевой раздел</vt:lpstr>
      <vt:lpstr>Содержательный раздел</vt:lpstr>
      <vt:lpstr>Организационный раздел</vt:lpstr>
      <vt:lpstr>Презентация PowerPoint</vt:lpstr>
      <vt:lpstr>Презентация PowerPoint</vt:lpstr>
      <vt:lpstr>Задачи АООП</vt:lpstr>
      <vt:lpstr>Условия реализации АООП</vt:lpstr>
      <vt:lpstr>Презентация PowerPoint</vt:lpstr>
      <vt:lpstr>Презентация PowerPoint</vt:lpstr>
      <vt:lpstr> ФОРМЫ ОРГАНИЗАЦИИ ПСИХОЛОГО-ПЕДАГОГИЧЕСКОЙ ПОМОЩИ СЕМЬЕ </vt:lpstr>
      <vt:lpstr> Задачи образовательной деятельности по профессиональной коррекции нарушений развития детей: </vt:lpstr>
      <vt:lpstr> Психолого- педагогические условия, обеспечивающих развитие ребёнка с задержкой психического развития</vt:lpstr>
      <vt:lpstr> РАЗВИВАЮЩАЯ ПРЕДМЕТНО-ПРОСТРАНСТВЕННАЯ СРЕДА  в СП ДО МАОУ Каменской СОШ: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Школа</cp:lastModifiedBy>
  <cp:revision>40</cp:revision>
  <dcterms:created xsi:type="dcterms:W3CDTF">2021-04-11T13:41:06Z</dcterms:created>
  <dcterms:modified xsi:type="dcterms:W3CDTF">2021-04-12T04:25:59Z</dcterms:modified>
</cp:coreProperties>
</file>