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6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C2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 varScale="1">
        <p:scale>
          <a:sx n="84" d="100"/>
          <a:sy n="84" d="100"/>
        </p:scale>
        <p:origin x="-734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5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8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659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301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816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89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962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8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397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62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9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E53D5-0BEB-48B0-A962-E715A6E7D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AB3EC-59EE-4013-B4E9-A980BDEB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5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rgbClr val="0070C0"/>
                </a:solidFill>
              </a:rPr>
              <a:t>Структурное подразделение дошкольного образования Муниципального автономного общеобразовательного учреждения Каменской средней общеобразовательной школы </a:t>
            </a:r>
            <a:endParaRPr lang="ru-RU" sz="1800" b="1" i="1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ПРЕЗЕНТАЦИЯ ОСНОВНОЙ 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ОБЩЕОБРАЗОВАТЕЛЬНОЙ ПРОГРАММЫ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41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подходы построения и реализации Программы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СИСТЕМНО-ДЕЯТЕЛЬНЫЕ ПОДХОДЫ: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 построение образовательной деятельности на основе индивидуальных особенностей каждого ребёнка, при котором сам ребёнок становится активным в выборе содержания своего образования, становиться субъектом образования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 формирование познавательных интересов и познавательных действий ребёнка в различных видах деятельности, организация детской деятельности, в процессе которой они самостоятельно делают «открытия», узнают новое путём решения проблемных задач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 креативности – «выращивание» у воспитанников способности переносить полученные знания в ситуации самостоятельной деятельности, инициировать и поощрять потребность детей самостоятельно находить решения нестандартных задач из проблемных ситуаций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 овладение культурой-приобщения детей к социальным нормам, традициям семьи, общества, государства, обеспечить способность ребёнка ориентироваться в мире и действовать (или вести себя) в соответствии с интересами и ожиданиями других людей, социальных групп, общества и человечества в целом.</a:t>
            </a: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928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осуществляется на протяжении всего времени нахождения ребёнка в дошкольной организации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72816"/>
            <a:ext cx="244827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Совместная образовательная деятельность педагогов и детей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7204" y="3573016"/>
            <a:ext cx="1086504" cy="2844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Основные формы: игровая деятельность, наблюдения, экспериментирование, решение проблемных ситуаций, проектная деятельность и др.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95807" y="3861049"/>
            <a:ext cx="1080120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Решение образовательных задач в ходе режимных моментов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2757830"/>
            <a:ext cx="864096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Деятельность ребёнка в разнообразной предметно-развивающей игровой среде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380312" y="2603395"/>
            <a:ext cx="792088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Решение образовательных задач в семье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5176" y="2636912"/>
            <a:ext cx="15905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Непосредственно образовательная деятельность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2741447"/>
            <a:ext cx="1656184" cy="684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Образовательная деятельность в режимных моментах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11960" y="1772816"/>
            <a:ext cx="2160240" cy="684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Самостоятельная деятельность детей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740093" y="1811361"/>
            <a:ext cx="1872208" cy="606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Образовательная деятельность в семье</a:t>
            </a:r>
            <a:endParaRPr lang="ru-RU" sz="12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400456" y="2456892"/>
            <a:ext cx="0" cy="1465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699792" y="2420888"/>
            <a:ext cx="216024" cy="3205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" idx="2"/>
            <a:endCxn id="3" idx="0"/>
          </p:cNvCxnSpPr>
          <p:nvPr/>
        </p:nvCxnSpPr>
        <p:spPr>
          <a:xfrm>
            <a:off x="1400456" y="328498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1" idx="2"/>
            <a:endCxn id="6" idx="0"/>
          </p:cNvCxnSpPr>
          <p:nvPr/>
        </p:nvCxnSpPr>
        <p:spPr>
          <a:xfrm>
            <a:off x="3383868" y="3425523"/>
            <a:ext cx="251999" cy="4355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7" idx="0"/>
          </p:cNvCxnSpPr>
          <p:nvPr/>
        </p:nvCxnSpPr>
        <p:spPr>
          <a:xfrm>
            <a:off x="5508104" y="2456892"/>
            <a:ext cx="0" cy="3009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9" idx="0"/>
          </p:cNvCxnSpPr>
          <p:nvPr/>
        </p:nvCxnSpPr>
        <p:spPr>
          <a:xfrm flipH="1">
            <a:off x="7776356" y="2418347"/>
            <a:ext cx="108012" cy="185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874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Виды детской деятельности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857403"/>
          </a:xfrm>
        </p:spPr>
        <p:txBody>
          <a:bodyPr>
            <a:normAutofit/>
          </a:bodyPr>
          <a:lstStyle/>
          <a:p>
            <a:endParaRPr lang="ru-RU" sz="1600" dirty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926205" y="3562892"/>
            <a:ext cx="3314984" cy="2204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игровая</a:t>
            </a:r>
            <a:endParaRPr lang="ru-RU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объединение 5"/>
          <p:cNvSpPr/>
          <p:nvPr/>
        </p:nvSpPr>
        <p:spPr>
          <a:xfrm rot="20449431">
            <a:off x="2793176" y="1495554"/>
            <a:ext cx="1512168" cy="2088629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двигательная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объединение 15"/>
          <p:cNvSpPr/>
          <p:nvPr/>
        </p:nvSpPr>
        <p:spPr>
          <a:xfrm rot="21318249">
            <a:off x="4115923" y="1039121"/>
            <a:ext cx="1512168" cy="2088629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коммуникативная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объединение 16"/>
          <p:cNvSpPr/>
          <p:nvPr/>
        </p:nvSpPr>
        <p:spPr>
          <a:xfrm rot="19937603">
            <a:off x="1428522" y="1489328"/>
            <a:ext cx="1512168" cy="248247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Познавательно-исследовательская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Блок-схема: объединение 17"/>
          <p:cNvSpPr/>
          <p:nvPr/>
        </p:nvSpPr>
        <p:spPr>
          <a:xfrm rot="1433618">
            <a:off x="5109444" y="1341489"/>
            <a:ext cx="1512168" cy="2088629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трудовая</a:t>
            </a:r>
            <a:endParaRPr lang="ru-RU" sz="1400" dirty="0"/>
          </a:p>
        </p:txBody>
      </p:sp>
      <p:sp>
        <p:nvSpPr>
          <p:cNvPr id="19" name="Блок-схема: объединение 18"/>
          <p:cNvSpPr/>
          <p:nvPr/>
        </p:nvSpPr>
        <p:spPr>
          <a:xfrm rot="2260645">
            <a:off x="6247293" y="2020291"/>
            <a:ext cx="1512168" cy="222431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Блок-схема: объединение 19"/>
          <p:cNvSpPr/>
          <p:nvPr/>
        </p:nvSpPr>
        <p:spPr>
          <a:xfrm rot="3727082">
            <a:off x="7172933" y="2808745"/>
            <a:ext cx="1279676" cy="2256631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Мызыкально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-художественная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Блок-схема: объединение 20"/>
          <p:cNvSpPr/>
          <p:nvPr/>
        </p:nvSpPr>
        <p:spPr>
          <a:xfrm rot="18605987">
            <a:off x="856837" y="2746566"/>
            <a:ext cx="1512168" cy="2088629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продуктивная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010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858218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 включает в себя совокупность образовательных областей, которые обеспечивают разностороннее развитие детей с учетом их возрастных и индивидуальных особенностей на основе индивидуального подхода к дошкольникам и специфичных для детей дошкольного возраста видов деятельности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065315"/>
          </a:xfrm>
        </p:spPr>
        <p:txBody>
          <a:bodyPr>
            <a:normAutofit/>
          </a:bodyPr>
          <a:lstStyle/>
          <a:p>
            <a:endParaRPr lang="ru-RU" sz="1600" dirty="0"/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ДЕТЕЙ И ОБРАЗОВАТЕЛЬНЫЕ ОБЛАСТИ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</a:t>
            </a:r>
          </a:p>
          <a:p>
            <a:pPr>
              <a:buFontTx/>
              <a:buChar char="-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15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28215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Вариативные формы работы с детьми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065315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Консультативно-методический пункт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оказание психолого-педагогической помощи родителям по вопросам воспитания, обучения и развития ребёнка дошкольного возраста не посещающих дошкольное учреждение</a:t>
            </a: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180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8501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с семьями воспитанников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052736"/>
            <a:ext cx="8784976" cy="4929411"/>
          </a:xfrm>
        </p:spPr>
        <p:txBody>
          <a:bodyPr>
            <a:norm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76276" y="1988840"/>
            <a:ext cx="1399451" cy="4942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Реклама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715424" y="2141131"/>
            <a:ext cx="1440160" cy="49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Маркетинг</a:t>
            </a:r>
            <a:endParaRPr lang="ru-RU" sz="1400" dirty="0"/>
          </a:p>
        </p:txBody>
      </p:sp>
      <p:sp>
        <p:nvSpPr>
          <p:cNvPr id="6" name="Овал 5"/>
          <p:cNvSpPr/>
          <p:nvPr/>
        </p:nvSpPr>
        <p:spPr>
          <a:xfrm>
            <a:off x="3262664" y="2131501"/>
            <a:ext cx="1872208" cy="8187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Целенаправленная просветительская работа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134872" y="2111070"/>
            <a:ext cx="1224136" cy="8286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Родительский всеобуч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418271" y="2025489"/>
            <a:ext cx="1440160" cy="9248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Исследование семейной микросреды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873453" y="1920256"/>
            <a:ext cx="1331640" cy="93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Вовлечение в совместную творческую деятельность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9937" y="3181177"/>
            <a:ext cx="1152128" cy="1976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Рекламный плакат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Фотоальбомы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Книга отзывов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Грамоты, благодарственные письма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15424" y="2891283"/>
            <a:ext cx="1440160" cy="2794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Определение стратегии развития и приоритетных направлений деятельности ДОУ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Изучение социального заказа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Анкетирование родителей (степень удовлетворённости услугами, предоставляемые ДОУ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75813" y="3448950"/>
            <a:ext cx="1296144" cy="2237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Встречи со специалистами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Консультации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Индивидуальные и групповые беседы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Выставки литературы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Папки-передвижки</a:t>
            </a: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34872" y="3193528"/>
            <a:ext cx="1111536" cy="26042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Обмен опытом воспитания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Выставки литературы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Обмен мнениями, дискуссии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Моделирование ситуаций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Решение проблемных ситуаций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18271" y="3193528"/>
            <a:ext cx="1368152" cy="2736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Тестирование, анкетирование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Интервьюирование детей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Изучение продуктов детской деятельности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Посещение семей на дому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Составление социального паспорта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15002" y="3193528"/>
            <a:ext cx="1120712" cy="2700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Участие в выставках, конкурсах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Участие в организации предметно-пространственной развивающей среды группы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Встречи с интересными людьми</a:t>
            </a: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11966" y="1196752"/>
            <a:ext cx="750445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работы педагогов с родителями</a:t>
            </a:r>
            <a:endParaRPr lang="ru-RU" dirty="0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330361" y="6083587"/>
            <a:ext cx="856211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2123728" y="6309320"/>
            <a:ext cx="5086631" cy="398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Консультационно-методический центр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Информационные уголки для родителей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 стрелкой 58"/>
          <p:cNvCxnSpPr>
            <a:stCxn id="57" idx="0"/>
          </p:cNvCxnSpPr>
          <p:nvPr/>
        </p:nvCxnSpPr>
        <p:spPr>
          <a:xfrm flipH="1" flipV="1">
            <a:off x="4667043" y="6083587"/>
            <a:ext cx="1" cy="2257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683568" y="5157193"/>
            <a:ext cx="0" cy="9263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435504" y="5686240"/>
            <a:ext cx="0" cy="3973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4123885" y="5686240"/>
            <a:ext cx="0" cy="3973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stCxn id="13" idx="2"/>
          </p:cNvCxnSpPr>
          <p:nvPr/>
        </p:nvCxnSpPr>
        <p:spPr>
          <a:xfrm>
            <a:off x="5690640" y="5797762"/>
            <a:ext cx="0" cy="2858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7102347" y="5940674"/>
            <a:ext cx="0" cy="1429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8475358" y="5929831"/>
            <a:ext cx="0" cy="1537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811966" y="2525392"/>
            <a:ext cx="0" cy="6557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2435504" y="2636036"/>
            <a:ext cx="0" cy="2208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>
            <a:stCxn id="6" idx="4"/>
          </p:cNvCxnSpPr>
          <p:nvPr/>
        </p:nvCxnSpPr>
        <p:spPr>
          <a:xfrm>
            <a:off x="4198768" y="2950299"/>
            <a:ext cx="0" cy="4986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5796136" y="2950299"/>
            <a:ext cx="0" cy="2308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>
            <a:stCxn id="8" idx="4"/>
          </p:cNvCxnSpPr>
          <p:nvPr/>
        </p:nvCxnSpPr>
        <p:spPr>
          <a:xfrm>
            <a:off x="7138351" y="2950299"/>
            <a:ext cx="0" cy="2308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>
            <a:stCxn id="9" idx="4"/>
          </p:cNvCxnSpPr>
          <p:nvPr/>
        </p:nvCxnSpPr>
        <p:spPr>
          <a:xfrm>
            <a:off x="8539273" y="2856913"/>
            <a:ext cx="0" cy="3242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flipH="1">
            <a:off x="1043608" y="1700808"/>
            <a:ext cx="21602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>
            <a:endCxn id="3" idx="0"/>
          </p:cNvCxnSpPr>
          <p:nvPr/>
        </p:nvCxnSpPr>
        <p:spPr>
          <a:xfrm>
            <a:off x="2435504" y="1700808"/>
            <a:ext cx="0" cy="4403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4123885" y="1700808"/>
            <a:ext cx="0" cy="4102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>
            <a:endCxn id="7" idx="0"/>
          </p:cNvCxnSpPr>
          <p:nvPr/>
        </p:nvCxnSpPr>
        <p:spPr>
          <a:xfrm>
            <a:off x="5690640" y="1700808"/>
            <a:ext cx="56300" cy="4102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>
            <a:off x="7138351" y="1700808"/>
            <a:ext cx="0" cy="3246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>
            <a:off x="8100392" y="1700808"/>
            <a:ext cx="216024" cy="220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817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7809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Схема сетевого взаимодействия СП ДО МАОУ Каменской СОШ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713387"/>
          </a:xfrm>
        </p:spPr>
        <p:txBody>
          <a:bodyPr>
            <a:norm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2843808" y="2210366"/>
            <a:ext cx="2952328" cy="223224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 ДО МАОУ Каменская СОШ</a:t>
            </a:r>
            <a:endParaRPr lang="ru-RU" dirty="0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95536" y="980728"/>
            <a:ext cx="1872208" cy="252028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Библиотека Каменского МО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6012160" y="828304"/>
            <a:ext cx="2304256" cy="198022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ДК «Калинка» совместные мероприятия, праздники, развлечения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611560" y="3789040"/>
            <a:ext cx="1872208" cy="252028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ГБУЗ ТО Областная больница № 19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6156176" y="2924944"/>
            <a:ext cx="2664296" cy="381642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МАОУ Каменская СОШ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Совместная педагогическая деятельность, творческие выступления воспитанников на школьных праздниках, экскурсии,  совместные мероприятия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>
            <a:stCxn id="3" idx="1"/>
            <a:endCxn id="6" idx="3"/>
          </p:cNvCxnSpPr>
          <p:nvPr/>
        </p:nvCxnSpPr>
        <p:spPr>
          <a:xfrm flipH="1" flipV="1">
            <a:off x="2033718" y="2240868"/>
            <a:ext cx="810090" cy="108562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249398" y="4456706"/>
            <a:ext cx="808306" cy="48955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0"/>
          </p:cNvCxnSpPr>
          <p:nvPr/>
        </p:nvCxnSpPr>
        <p:spPr>
          <a:xfrm flipV="1">
            <a:off x="4319972" y="1628800"/>
            <a:ext cx="1908212" cy="86059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004048" y="4163583"/>
            <a:ext cx="1440160" cy="12096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350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418058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Реализация регионального компонента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065315"/>
          </a:xfrm>
        </p:spPr>
        <p:txBody>
          <a:bodyPr>
            <a:norm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Блок-схема: альтернативный процесс 1"/>
          <p:cNvSpPr/>
          <p:nvPr/>
        </p:nvSpPr>
        <p:spPr>
          <a:xfrm>
            <a:off x="323528" y="764704"/>
            <a:ext cx="2592288" cy="15841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pPr algn="ctr"/>
            <a:r>
              <a:rPr lang="ru-RU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Народные подвижные игры, рассказы о спортивных достижениях земляков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Рассказы, беседы о лечебных свойствах лесов, озёр Тюменского района и Тюменской области в целом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64088" y="836712"/>
            <a:ext cx="331236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Знакомство с природным ландшафтом, легендами, животным и растительным миром Тюменского района и Тюменской области в целом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9532" y="3248605"/>
            <a:ext cx="3024336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Знакомство с этикетом гостеприимства русского народа, инсценировка русских народных сказок.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Знакомство с творчеством земляков (писателей, поэтов), с устным народным творчеством (пословицы, поговорки, загадки), чтение сказок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80112" y="2852936"/>
            <a:ext cx="3312368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Знакомство с хозяйственно-бытовыми традициями жителей с. Каменка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Знакомство с символами Тюмени, с. Каменки, традициями и обычаями, рассказы о воинах-защитниках Отечества, героях-земляках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Рассказы, беседы о земледелии, промыслах (охота, рыболовство), знакомство с предметами обихода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77707" y="5085184"/>
            <a:ext cx="3816424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Знакомство с народными ремёслами (вышивка, ковроткачество), знакомство с творчеством художников Тюменской области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Знакомство с народными праздниками, беседы о Тюменских композиторах, слушание народной музыки, песен, колыбельных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Знакомство с музыкальными инструментами, танцами, культурой народов Тюменской области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915816" y="1628801"/>
            <a:ext cx="2952328" cy="16198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задач регионального компонента через образовательные области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868144" y="1844824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699793" y="2852936"/>
            <a:ext cx="477914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3" idx="1"/>
          </p:cNvCxnSpPr>
          <p:nvPr/>
        </p:nvCxnSpPr>
        <p:spPr>
          <a:xfrm flipH="1" flipV="1">
            <a:off x="2938750" y="1628801"/>
            <a:ext cx="409424" cy="2372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796136" y="2708920"/>
            <a:ext cx="360040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283968" y="3248605"/>
            <a:ext cx="0" cy="17831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001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2348880"/>
            <a:ext cx="8085584" cy="3633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должна быть</a:t>
            </a:r>
          </a:p>
          <a:p>
            <a:pPr marL="0" indent="0" algn="ctr">
              <a:buNone/>
            </a:pPr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23728" y="908720"/>
            <a:ext cx="540060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Развивающая предметно-пространственная среда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11760" y="5987696"/>
            <a:ext cx="381642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вариативной</a:t>
            </a:r>
            <a:endParaRPr lang="ru-RU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177984" y="2477517"/>
            <a:ext cx="2809840" cy="194982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Содержательно-насыщенной</a:t>
            </a:r>
            <a:endParaRPr lang="ru-RU" dirty="0"/>
          </a:p>
        </p:txBody>
      </p:sp>
      <p:sp>
        <p:nvSpPr>
          <p:cNvPr id="12" name="Блок-схема: ссылка на другую страницу 11"/>
          <p:cNvSpPr/>
          <p:nvPr/>
        </p:nvSpPr>
        <p:spPr>
          <a:xfrm>
            <a:off x="3419872" y="3279379"/>
            <a:ext cx="1656184" cy="202182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Доступной</a:t>
            </a:r>
            <a:endParaRPr lang="ru-RU" dirty="0"/>
          </a:p>
        </p:txBody>
      </p:sp>
      <p:sp>
        <p:nvSpPr>
          <p:cNvPr id="13" name="Блок-схема: перфолента 12"/>
          <p:cNvSpPr/>
          <p:nvPr/>
        </p:nvSpPr>
        <p:spPr>
          <a:xfrm>
            <a:off x="5508104" y="2871621"/>
            <a:ext cx="3384376" cy="81551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трансформируемой</a:t>
            </a:r>
            <a:endParaRPr lang="ru-RU" dirty="0"/>
          </a:p>
        </p:txBody>
      </p:sp>
      <p:sp>
        <p:nvSpPr>
          <p:cNvPr id="15" name="Шестиугольник 14"/>
          <p:cNvSpPr/>
          <p:nvPr/>
        </p:nvSpPr>
        <p:spPr>
          <a:xfrm>
            <a:off x="538024" y="4689140"/>
            <a:ext cx="2016224" cy="122413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безопасной</a:t>
            </a:r>
            <a:endParaRPr lang="ru-RU" dirty="0"/>
          </a:p>
        </p:txBody>
      </p:sp>
      <p:sp>
        <p:nvSpPr>
          <p:cNvPr id="17" name="Капля 16"/>
          <p:cNvSpPr/>
          <p:nvPr/>
        </p:nvSpPr>
        <p:spPr>
          <a:xfrm>
            <a:off x="5508104" y="4018628"/>
            <a:ext cx="3384376" cy="1786636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полуфункциональной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773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282154"/>
          </a:xfrm>
        </p:spPr>
        <p:txBody>
          <a:bodyPr>
            <a:normAutofit/>
          </a:bodyPr>
          <a:lstStyle/>
          <a:p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0653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086647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sz="1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структурного подразделения дошкольного образования Муниципального автономного общеобразовательного учреждения Каменской средней общеобразовательной школы разработана в соответствии с: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Федеральным законом «Об образовании в РФ» (от 29 декабря 2012 года № 273-ФЗ);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Федеральным государственным образовательным стандартом дошкольного образования (Приказ Министерства образования и науки РФ от 17 октября 2013 г. №1155),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учетом примерной основной общеобразовательной программы «От рождения до школы» под редакцией Н.Е.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Т. С. Комаровой, М. А. Васильевой</a:t>
            </a:r>
          </a:p>
        </p:txBody>
      </p:sp>
    </p:spTree>
    <p:extLst>
      <p:ext uri="{BB962C8B-B14F-4D97-AF65-F5344CB8AC3E}">
        <p14:creationId xmlns:p14="http://schemas.microsoft.com/office/powerpoint/2010/main" val="3082875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 включает три основных раздела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ЦЕЛЕВОЙ </a:t>
            </a:r>
          </a:p>
          <a:p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СОДЕРЖАТЕЛЬНЫЙ </a:t>
            </a:r>
            <a:endParaRPr lang="ru-RU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ОРГАНИЗАЦИОННЫЙ </a:t>
            </a:r>
            <a:endParaRPr lang="ru-RU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225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endParaRPr lang="ru-RU" sz="1600" dirty="0"/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благоприятных условий для полноценного проживания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ребенка к жизни в современном обществе, к обучению в школе, обеспечение безопасности жизнедеятельности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дошкольника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/>
          </a:p>
          <a:p>
            <a:endParaRPr lang="ru-RU" sz="1600" dirty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628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Создать условия для развития личности ребёнка, сохранения и укрепления здоровья, эмоционального благополучия и своевременного всестороннего развития каждого ребёнка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Обеспечить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разные возможности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психофизических и других особенностей ( в том числе ограниченных возможностей здоровья)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Создать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группах атмосферу гуманного и доброжелательного отношения ко всем воспитанникам, что позволяет растить их общительными, добрыми, любознательными, инициативными, стремящимися к самостоятельности и творчеству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Использовать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разнообразные виды детской деятельности (игровая, коммуникативная, трудовая, познавательно-исследовательская, продуктивная, музыкально-художественная, чтение), их интеграция в целях повышения эффективности воспитательно-образовательного процесса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Обеспечить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творческую организацию (креативность)воспитательно-образовательного процесса, вариативность использования образовательного материала, позволяющего развивать творчество в соответствии с интересами и наклонностями каждого ребёнка</a:t>
            </a:r>
          </a:p>
          <a:p>
            <a:pPr>
              <a:buFont typeface="Arial" charset="0"/>
              <a:buChar char="•"/>
            </a:pPr>
            <a:endParaRPr lang="ru-RU" sz="1600" dirty="0"/>
          </a:p>
          <a:p>
            <a:endParaRPr lang="ru-RU" sz="1600" dirty="0"/>
          </a:p>
          <a:p>
            <a:endParaRPr lang="ru-RU" sz="1600" b="1" dirty="0" smtClean="0"/>
          </a:p>
          <a:p>
            <a:endParaRPr lang="ru-RU" sz="1600" dirty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527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8574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Обеспечить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единство подходов к воспитанию детей в условиях дошкольного образовательно учреждения и семьи, уважительное отношение к результатам детского творчества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Обеспечить соблюдение в работе дошкольного образовательного учреждения и начальной школы преемственность, исключающей умственные и физические перегрузки в содержании образования детей дошкольного возраста обеспечивающей отсутствие давления предметного обучения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Создать условия для формирования у детей таких качеств, как: патриотизм, активная жизненная позиция, творческий подход в решении различных жизненных ситуаций, уважение к традиционным ценностям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  <a:p>
            <a:endParaRPr lang="ru-RU" sz="1600" b="1" dirty="0" smtClean="0"/>
          </a:p>
          <a:p>
            <a:endParaRPr lang="ru-RU" sz="1600" dirty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222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Программы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507342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Принцип развивающего образования – полноценное проживание ребёнком всех этапов детства, обогащения детского развития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Принцип научной обоснованности и практической применимости – возрастная адекватность дошкольного образования, содержание программы соответствует основным положениям возрастной психологии и дошкольной педагогики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Принцип полноты, необходимости и достаточности – позволяет решать поставленные цели и задачи на необходимом и достаточном материале, максимально приближаться к разумному «минимуму», предполагает сотрудничество дошкольного образовательного учреждения и семей воспитанников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Принцип единства воспитательных, развивающих и обучающих целей и задач процесса образования детей дошкольного возраста, в ходе реализации которых формируются такие качества, которые являются ключевыми в развитии дошкольников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Принцип интеграции образовательных областей в соответствии с возрастными возможностями и особенностями детей, спецификой и возможностями образовательных областей. Использование разнообразных форм работы с детьми, обусловленных возрастным особенностям. Основной формой работы с дошкольниками и ведущим видом их деятельности является игра.</a:t>
            </a:r>
          </a:p>
          <a:p>
            <a:pPr marL="0" indent="0">
              <a:buNone/>
            </a:pPr>
            <a:endParaRPr lang="ru-RU" sz="1600" b="1" dirty="0" smtClean="0"/>
          </a:p>
          <a:p>
            <a:endParaRPr lang="ru-RU" sz="1600" dirty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222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Программы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857403"/>
          </a:xfrm>
        </p:spPr>
        <p:txBody>
          <a:bodyPr>
            <a:normAutofit/>
          </a:bodyPr>
          <a:lstStyle/>
          <a:p>
            <a:endParaRPr lang="ru-RU" sz="1600" dirty="0"/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Принцип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комплексно-тематического построения образовательного процесса – означает объединение комплекса различных видов специфических детских видов деятельности вокруг единой темы при организации образовательного процесса. При этом в качестве тем могут выступать организующие моменты, тематические недели, события, реализация проектов, сезонные явления в природе, праздники, традиции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Принцип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культуросообразности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учёт национальных ценностей и традиций в образовании, восполняет недостатки духовно-нравственного и эмоционального воспитания. Образование рассматривается как процесс приобщения ребёнка к основным компонентам человеческой культуры (знание, мораль, искусство, труд)</a:t>
            </a:r>
          </a:p>
          <a:p>
            <a:endParaRPr lang="ru-RU" sz="1600" dirty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95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подходы построения и реализации Программы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857403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ЛИЧНОСТНО-ОРИЕНТИРОВАННЫЕ ПОДХОДЫ: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 содействие и сотрудничество детей и взрослых, признание ребёнка полноценным участником (субъектом) образовательных отношений, разностороннее, свободное и творческое развитие каждого ребёнка, реализация их природного потенциала, обеспечение комфортных, бесконфликтных и безопасных условий развития воспитанников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 целостное развитие дошкольников и готовность личности к дальнейшему развитию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 поддержка инициативы детей в различных видах деятельности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/психологическая защищённость ребёнка, обеспечение эмоционального комфорта, создание условий для самореализации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 развитие ребёнка в соответствии с его склонностями, интересами и возможностями, создание условий для воспитания и обучения каждого воспитанника с учётом индивидуальных особенностей его развития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endParaRPr lang="ru-RU" sz="1600" dirty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2735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1446</Words>
  <Application>Microsoft Office PowerPoint</Application>
  <PresentationFormat>Экран (4:3)</PresentationFormat>
  <Paragraphs>166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Структурное подразделение дошкольного образования Муниципального автономного общеобразовательного учреждения Каменской средней общеобразовательной школы </vt:lpstr>
      <vt:lpstr>Презентация PowerPoint</vt:lpstr>
      <vt:lpstr>Программа включает три основных раздела  </vt:lpstr>
      <vt:lpstr>  Целевой раздел</vt:lpstr>
      <vt:lpstr>Задачи</vt:lpstr>
      <vt:lpstr>Задачи</vt:lpstr>
      <vt:lpstr>Принципы Программы</vt:lpstr>
      <vt:lpstr>Принципы Программы</vt:lpstr>
      <vt:lpstr>Основные подходы построения и реализации Программы</vt:lpstr>
      <vt:lpstr>Основные подходы построения и реализации Программы</vt:lpstr>
      <vt:lpstr>Содержательный раздел</vt:lpstr>
      <vt:lpstr>Виды детской деятельности</vt:lpstr>
      <vt:lpstr>Программа включает в себя совокупность образовательных областей, которые обеспечивают разностороннее развитие детей с учетом их возрастных и индивидуальных особенностей на основе индивидуального подхода к дошкольникам и специфичных для детей дошкольного возраста видов деятельности</vt:lpstr>
      <vt:lpstr>Вариативные формы работы с детьми</vt:lpstr>
      <vt:lpstr>Формы взаимодействия с семьями воспитанников</vt:lpstr>
      <vt:lpstr>Схема сетевого взаимодействия СП ДО МАОУ Каменской СОШ</vt:lpstr>
      <vt:lpstr>Реализация регионального компонента</vt:lpstr>
      <vt:lpstr>Организационный раздел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Каменская средняя общеобразовательная школа. Структурное подразделение дошкольного образования</dc:title>
  <dc:creator>Школа</dc:creator>
  <cp:lastModifiedBy>Школа</cp:lastModifiedBy>
  <cp:revision>61</cp:revision>
  <dcterms:created xsi:type="dcterms:W3CDTF">2021-04-06T06:00:40Z</dcterms:created>
  <dcterms:modified xsi:type="dcterms:W3CDTF">2021-04-07T07:03:15Z</dcterms:modified>
</cp:coreProperties>
</file>