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56" r:id="rId1"/>
  </p:sldMasterIdLst>
  <p:notesMasterIdLst>
    <p:notesMasterId r:id="rId3"/>
  </p:notesMasterIdLst>
  <p:handoutMasterIdLst>
    <p:handoutMasterId r:id="rId4"/>
  </p:handoutMasterIdLst>
  <p:sldIdLst>
    <p:sldId id="550" r:id="rId2"/>
  </p:sldIdLst>
  <p:sldSz cx="6858000" cy="9144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FF99FF"/>
    <a:srgbClr val="D3CAE0"/>
    <a:srgbClr val="99CCFF"/>
    <a:srgbClr val="FFFFCC"/>
    <a:srgbClr val="FFFFFF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84022" autoAdjust="0"/>
  </p:normalViewPr>
  <p:slideViewPr>
    <p:cSldViewPr>
      <p:cViewPr varScale="1">
        <p:scale>
          <a:sx n="72" d="100"/>
          <a:sy n="72" d="100"/>
        </p:scale>
        <p:origin x="327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842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3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50029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algn="r"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718C7DD3-E1C9-465A-BC11-191F2F1F3E1A}" type="datetimeFigureOut">
              <a:rPr lang="ru-RU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3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50029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algn="r" defTabSz="957338" eaLnBrk="1" hangingPunct="1">
              <a:defRPr sz="1300"/>
            </a:lvl1pPr>
          </a:lstStyle>
          <a:p>
            <a:pPr>
              <a:defRPr/>
            </a:pPr>
            <a:fld id="{F70251E7-08C4-4336-8456-520515E9FB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69815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3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50029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algn="r"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97972477-4400-497A-AB0F-F76D2A14D645}" type="datetimeFigureOut">
              <a:rPr lang="ru-RU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71" tIns="45485" rIns="90971" bIns="4548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0713" y="4716542"/>
            <a:ext cx="5436253" cy="4467385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3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50029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algn="r" defTabSz="957338" eaLnBrk="1" hangingPunct="1">
              <a:defRPr sz="1300"/>
            </a:lvl1pPr>
          </a:lstStyle>
          <a:p>
            <a:pPr>
              <a:defRPr/>
            </a:pPr>
            <a:fld id="{B9B5D4A3-E547-49DB-9143-F5912FA861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88384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14350" y="1795930"/>
            <a:ext cx="5829300" cy="107577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514350" y="5710352"/>
            <a:ext cx="5829300" cy="107577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514350" y="1979705"/>
            <a:ext cx="5829300" cy="36576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5426085" y="5476031"/>
            <a:ext cx="685800" cy="12192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1502" y="1909631"/>
            <a:ext cx="5694998" cy="4047744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48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789" y="5852160"/>
            <a:ext cx="4438841" cy="1426464"/>
          </a:xfrm>
        </p:spPr>
        <p:txBody>
          <a:bodyPr>
            <a:normAutofit/>
          </a:bodyPr>
          <a:lstStyle>
            <a:lvl1pPr marL="0" indent="0" algn="l"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350"/>
            </a:lvl4pPr>
            <a:lvl5pPr marL="1371600" indent="0" algn="ctr">
              <a:buNone/>
              <a:defRPr sz="1350"/>
            </a:lvl5pPr>
            <a:lvl6pPr marL="1714500" indent="0" algn="ctr">
              <a:buNone/>
              <a:defRPr sz="1350"/>
            </a:lvl6pPr>
            <a:lvl7pPr marL="2057400" indent="0" algn="ctr">
              <a:buNone/>
              <a:defRPr sz="1350"/>
            </a:lvl7pPr>
            <a:lvl8pPr marL="2400300" indent="0" algn="ctr">
              <a:buNone/>
              <a:defRPr sz="1350"/>
            </a:lvl8pPr>
            <a:lvl9pPr marL="2743200" indent="0" algn="ctr">
              <a:buNone/>
              <a:defRPr sz="135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27290F-042B-4BC7-BAE6-AAC1844DE503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4" y="8363714"/>
            <a:ext cx="3559302" cy="486833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3210" y="5636260"/>
            <a:ext cx="671551" cy="853440"/>
          </a:xfrm>
        </p:spPr>
        <p:txBody>
          <a:bodyPr/>
          <a:lstStyle>
            <a:lvl1pPr>
              <a:defRPr sz="2100" b="1"/>
            </a:lvl1pPr>
          </a:lstStyle>
          <a:p>
            <a:pPr>
              <a:defRPr/>
            </a:pPr>
            <a:fld id="{93D6303F-A1FC-4CFA-89AE-DF87280DF16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529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7316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711200"/>
            <a:ext cx="1435894" cy="75184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0076" y="711200"/>
            <a:ext cx="4221956" cy="7518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643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175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57319"/>
            <a:ext cx="6858000" cy="258668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009" y="1633728"/>
            <a:ext cx="5220653" cy="469392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248" y="6693408"/>
            <a:ext cx="5092065" cy="1422400"/>
          </a:xfrm>
        </p:spPr>
        <p:txBody>
          <a:bodyPr anchor="t">
            <a:normAutofit/>
          </a:bodyPr>
          <a:lstStyle>
            <a:lvl1pPr marL="0" indent="0">
              <a:buNone/>
              <a:defRPr sz="1350" b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33938" y="8363714"/>
            <a:ext cx="1487424" cy="48683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76EEA31A-B7D8-41E5-A265-6AA6EAA9D556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27074" y="8363713"/>
            <a:ext cx="3559302" cy="48683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475397" y="3240831"/>
            <a:ext cx="685800" cy="12192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088" y="3344809"/>
            <a:ext cx="668418" cy="960443"/>
          </a:xfrm>
        </p:spPr>
        <p:txBody>
          <a:bodyPr/>
          <a:lstStyle>
            <a:lvl1pPr>
              <a:defRPr sz="2100"/>
            </a:lvl1pPr>
          </a:lstStyle>
          <a:p>
            <a:pPr>
              <a:defRPr/>
            </a:pPr>
            <a:fld id="{B41A0E60-3169-4909-82E3-3A1B45DB9F7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7725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926080"/>
            <a:ext cx="2743200" cy="53035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4164" y="2926080"/>
            <a:ext cx="2743200" cy="53035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0838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731008"/>
            <a:ext cx="2743200" cy="85344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3657600"/>
            <a:ext cx="2743200" cy="43891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15595" y="2731008"/>
            <a:ext cx="2743200" cy="85344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15595" y="3657600"/>
            <a:ext cx="2743200" cy="43891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657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258F20F-B333-4850-80D0-A0E963B90274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E2883-777A-4B1F-AD43-9E4520DFD2C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5732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D1A646-879B-4F6B-BA0B-70EAD95F52BE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20C30-6B75-4B18-A58B-A32C136B533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3033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670854" y="2"/>
            <a:ext cx="2187146" cy="9143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9173" y="914400"/>
            <a:ext cx="1800225" cy="2316480"/>
          </a:xfrm>
        </p:spPr>
        <p:txBody>
          <a:bodyPr anchor="b">
            <a:normAutofit/>
          </a:bodyPr>
          <a:lstStyle>
            <a:lvl1pPr>
              <a:defRPr sz="21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914400"/>
            <a:ext cx="3775329" cy="6693408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9173" y="3230880"/>
            <a:ext cx="1800225" cy="43891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13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91998" y="8340344"/>
            <a:ext cx="294894" cy="524256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2802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670854" y="2"/>
            <a:ext cx="2187146" cy="9143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9173" y="914400"/>
            <a:ext cx="1800225" cy="2316480"/>
          </a:xfrm>
        </p:spPr>
        <p:txBody>
          <a:bodyPr anchor="b">
            <a:normAutofit/>
          </a:bodyPr>
          <a:lstStyle>
            <a:lvl1pPr>
              <a:defRPr sz="21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4670854" cy="9144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9173" y="3230880"/>
            <a:ext cx="1800225" cy="43891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13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91998" y="8340344"/>
            <a:ext cx="294894" cy="524256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DF16BF-D6D0-4A20-AE68-EDBB70AF353D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3D6E6-5210-496C-9828-1948FBE1F62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022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6391998" y="8340344"/>
            <a:ext cx="294894" cy="524256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646176"/>
            <a:ext cx="5829300" cy="2145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828544"/>
            <a:ext cx="5829300" cy="5401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94276" y="8363714"/>
            <a:ext cx="184137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8363714"/>
            <a:ext cx="3559302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62510" y="8363714"/>
            <a:ext cx="36004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 b="1" spc="-53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082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7" r:id="rId1"/>
    <p:sldLayoutId id="2147484858" r:id="rId2"/>
    <p:sldLayoutId id="2147484859" r:id="rId3"/>
    <p:sldLayoutId id="2147484860" r:id="rId4"/>
    <p:sldLayoutId id="2147484861" r:id="rId5"/>
    <p:sldLayoutId id="2147484862" r:id="rId6"/>
    <p:sldLayoutId id="2147484863" r:id="rId7"/>
    <p:sldLayoutId id="2147484864" r:id="rId8"/>
    <p:sldLayoutId id="2147484865" r:id="rId9"/>
    <p:sldLayoutId id="2147484866" r:id="rId10"/>
    <p:sldLayoutId id="21474848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15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7137719-D53B-486B-A604-D65A22210821}"/>
              </a:ext>
            </a:extLst>
          </p:cNvPr>
          <p:cNvSpPr txBox="1">
            <a:spLocks/>
          </p:cNvSpPr>
          <p:nvPr/>
        </p:nvSpPr>
        <p:spPr>
          <a:xfrm>
            <a:off x="4653136" y="2339752"/>
            <a:ext cx="2204864" cy="2520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000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Правила</a:t>
            </a:r>
            <a:r>
              <a:rPr lang="en-US" sz="3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en-US" sz="3000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поведения</a:t>
            </a:r>
            <a:r>
              <a:rPr lang="en-US" sz="3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en-US" sz="3000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при</a:t>
            </a:r>
            <a:r>
              <a:rPr lang="en-US" sz="3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en-US" sz="3000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нападении</a:t>
            </a:r>
            <a:r>
              <a:rPr lang="en-US" sz="3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en-US" sz="3000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собак</a:t>
            </a:r>
            <a:endParaRPr lang="ru-RU" sz="3000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8B8244A-82F4-4316-96EE-A825BD01D495}"/>
              </a:ext>
            </a:extLst>
          </p:cNvPr>
          <p:cNvSpPr txBox="1">
            <a:spLocks/>
          </p:cNvSpPr>
          <p:nvPr/>
        </p:nvSpPr>
        <p:spPr>
          <a:xfrm>
            <a:off x="116633" y="0"/>
            <a:ext cx="4536503" cy="9144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b="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Помните, что, как правило, собака не бросается на человека без причины, поэтому, проходя мимо, не дразните собаку, не смотрите ей в глаза, не улыбайтесь и не показывайте своего страха перед ней.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b="1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КАК ДЕЙСТВОВАТЬ, ЕСЛИ СОБАКА ГОТОВА НА ВАС НАПАСТЬ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Остановитесь и твердым голосом отдайте команды, типа: "Место!", "Стоять!", "Сидеть!", "Фу!". В некоторых случаях срабатывает серия команд, приводящая животное в растерянность.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Чтобы выиграть время, бросьте в сторону собаки любой предмет, не поднимая при этом высоко руку. Наибольшую опасность представляет приседающая собака, что говорит о ее готовности к прыжку. Чтобы защитить горло, прижмите подбородок к груди и выставите вперед руку.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Из газовых средств самозащиты собаку может остановить газовый пистолет и баллончик с газом на основе вытяжки из красного перца.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b="1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КАК ДЕЙСТВОВАТЬ ПРИ НАПАДЕНИИ СОБАКИ</a:t>
            </a:r>
            <a:br>
              <a:rPr lang="ru-RU" sz="1300" b="1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К нападающей собаке повернитесь лицом, примите боевую стойку или, если уверены в себе, бросьтесь ей навстречу, но ни в коем случае не поворачивайтесь к собаке спиной и не убегайте. Для защиты используйте зонтик, камни, палку, одновременно отступая к укрытию (забору, дому) спиной и призывая на помощь окружающих. По возможности обмотайте плащом, пиджаком предплечье и руку, а затем, выставив ее вперед, спровоцируйте собаку на укус и сильно ударьте по верхней челюсти собаки. Если собака сбила Вас с ног, упадите на живот и закройте руками шею.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Помните, что болевыми точками у собаки является нос, пах и язык.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b="1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КАК ДЕЙСТВОВАТЬ ПРИ УКУСЕ СОБАКИ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Если собака Вас укусила, то промойте рану перекисью водорода или обильным количеством воды, окружность раны смажьте йодом, наложите чистую повязку. Выясните у хозяев, сделана ли собаке прививка от бешенства. Бездомную собаку, по возможности, привяжите или посадите в клетку. Это спасет других прохожих от укусов и позволит выяснить, необходимы ли Вам прививки от бешенства.</a:t>
            </a:r>
            <a:b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00" cap="none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Обязательно обратитесь в ближайший травмпункт для получения квалифицированной медицинской помощи. Поставьте в известность о случившемся милицию и санитарные службы, указав по возможности точный адрес владельца собаки. </a:t>
            </a:r>
            <a:endParaRPr lang="ru-RU" sz="1200" b="1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38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26294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9212</TotalTime>
  <Words>45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Calibri</vt:lpstr>
      <vt:lpstr>Cambria</vt:lpstr>
      <vt:lpstr>PT Astra Serif</vt:lpstr>
      <vt:lpstr>Rockwell</vt:lpstr>
      <vt:lpstr>Rockwell Condensed</vt:lpstr>
      <vt:lpstr>Wingdings</vt:lpstr>
      <vt:lpstr>Дерево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Val-a-min-a</dc:creator>
  <cp:lastModifiedBy>Сенченко Елена Николаевна</cp:lastModifiedBy>
  <cp:revision>836</cp:revision>
  <cp:lastPrinted>2022-11-21T06:33:08Z</cp:lastPrinted>
  <dcterms:created xsi:type="dcterms:W3CDTF">2012-07-20T16:48:34Z</dcterms:created>
  <dcterms:modified xsi:type="dcterms:W3CDTF">2023-04-25T05:38:29Z</dcterms:modified>
</cp:coreProperties>
</file>